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62" r:id="rId4"/>
    <p:sldId id="263" r:id="rId5"/>
    <p:sldId id="260" r:id="rId6"/>
    <p:sldId id="276" r:id="rId7"/>
    <p:sldId id="277" r:id="rId8"/>
    <p:sldId id="280" r:id="rId9"/>
    <p:sldId id="279" r:id="rId10"/>
    <p:sldId id="281" r:id="rId11"/>
    <p:sldId id="258" r:id="rId12"/>
    <p:sldId id="259" r:id="rId13"/>
    <p:sldId id="265" r:id="rId14"/>
    <p:sldId id="264" r:id="rId15"/>
    <p:sldId id="266" r:id="rId16"/>
    <p:sldId id="267" r:id="rId17"/>
    <p:sldId id="282" r:id="rId18"/>
    <p:sldId id="261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1D406-DF3B-4890-9962-0DB55B47A879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88047-0085-41EB-96D5-BD5D1DF07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88047-0085-41EB-96D5-BD5D1DF07E2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7F2B-EFB1-47A5-8CFA-F267A2909CD9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00FC52-3300-4F60-B2B7-5DAFF7B0B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7F2B-EFB1-47A5-8CFA-F267A2909CD9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C52-3300-4F60-B2B7-5DAFF7B0B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700FC52-3300-4F60-B2B7-5DAFF7B0B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7F2B-EFB1-47A5-8CFA-F267A2909CD9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7F2B-EFB1-47A5-8CFA-F267A2909CD9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700FC52-3300-4F60-B2B7-5DAFF7B0B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7F2B-EFB1-47A5-8CFA-F267A2909CD9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00FC52-3300-4F60-B2B7-5DAFF7B0B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0C87F2B-EFB1-47A5-8CFA-F267A2909CD9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C52-3300-4F60-B2B7-5DAFF7B0B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7F2B-EFB1-47A5-8CFA-F267A2909CD9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700FC52-3300-4F60-B2B7-5DAFF7B0B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7F2B-EFB1-47A5-8CFA-F267A2909CD9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700FC52-3300-4F60-B2B7-5DAFF7B0B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7F2B-EFB1-47A5-8CFA-F267A2909CD9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00FC52-3300-4F60-B2B7-5DAFF7B0B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00FC52-3300-4F60-B2B7-5DAFF7B0B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7F2B-EFB1-47A5-8CFA-F267A2909CD9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700FC52-3300-4F60-B2B7-5DAFF7B0B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0C87F2B-EFB1-47A5-8CFA-F267A2909CD9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0C87F2B-EFB1-47A5-8CFA-F267A2909CD9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00FC52-3300-4F60-B2B7-5DAFF7B0B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lu.lv/fileadmin/user_upload/lu_portal/projekti/vpp/mali_latvija/visp_geol/LATVIJAS_ZEMES_DZILU_RES_1998_pdf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7772400" cy="2819400"/>
          </a:xfrm>
        </p:spPr>
        <p:txBody>
          <a:bodyPr>
            <a:noAutofit/>
          </a:bodyPr>
          <a:lstStyle/>
          <a:p>
            <a:r>
              <a:rPr lang="lv-LV" sz="2000" dirty="0" smtClean="0">
                <a:solidFill>
                  <a:schemeClr val="bg2">
                    <a:lumMod val="50000"/>
                  </a:schemeClr>
                </a:solidFill>
              </a:rPr>
              <a:t>Kādas iespējas valsts ilgtspējīgai attīstībai var sniegt izmaiņas tiesību aktos, izmaiņas valsts pārvaldes “biznesa procesos” un ieguldījumi informācijas popularizēšanā par Latvijas zemes dzīlēm? 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/>
              <a:t>Latvijas zemes dzīļu resursu izmantošanas izaicinājumi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000" dirty="0" smtClean="0"/>
              <a:t>“anomālijas” – faktiski izpētīti pirmie 40 m. no nepieciešamā pētījumu dziļuma 1. – 2. km</a:t>
            </a:r>
            <a:r>
              <a:rPr lang="lv-LV" sz="2000" dirty="0" smtClean="0"/>
              <a:t>. </a:t>
            </a:r>
            <a:r>
              <a:rPr lang="lv-LV" sz="1050" dirty="0" smtClean="0"/>
              <a:t>(</a:t>
            </a:r>
            <a:r>
              <a:rPr lang="lv-LV" sz="1050" dirty="0" smtClean="0">
                <a:hlinkClick r:id="rId2"/>
              </a:rPr>
              <a:t>http://</a:t>
            </a:r>
            <a:r>
              <a:rPr lang="lv-LV" sz="1050" dirty="0" smtClean="0">
                <a:hlinkClick r:id="rId2"/>
              </a:rPr>
              <a:t>www.lu.lv/fileadmin/user_upload/lu_portal/projekti/vpp/mali_latvija/visp_geol/LATVIJAS_ZEMES_DZILU_RES_1998_pdf.pdf</a:t>
            </a:r>
            <a:r>
              <a:rPr lang="lv-LV" sz="1050" dirty="0" smtClean="0"/>
              <a:t>) </a:t>
            </a:r>
            <a:endParaRPr lang="en-US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2319" t="16597" r="4347" b="25070"/>
          <a:stretch>
            <a:fillRect/>
          </a:stretch>
        </p:blipFill>
        <p:spPr bwMode="auto">
          <a:xfrm>
            <a:off x="152400" y="1676400"/>
            <a:ext cx="883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Atšķirīgās īpatnības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03920" cy="4572000"/>
          </a:xfrm>
        </p:spPr>
        <p:txBody>
          <a:bodyPr>
            <a:normAutofit/>
          </a:bodyPr>
          <a:lstStyle/>
          <a:p>
            <a:pPr algn="just"/>
            <a:r>
              <a:rPr lang="lv-LV" sz="2400" b="1" dirty="0" smtClean="0"/>
              <a:t>Resursu piederības jautājums </a:t>
            </a:r>
            <a:r>
              <a:rPr lang="lv-LV" sz="2400" dirty="0" smtClean="0"/>
              <a:t>– “no kosmosa līdz zemes centram” vai dalīts – virsmas (līdz noteiktam dziļumam) tiesības ir nodalītas no minerālu tiesībām. Publisks vai privāts labums.</a:t>
            </a:r>
          </a:p>
          <a:p>
            <a:pPr algn="just">
              <a:buNone/>
            </a:pPr>
            <a:endParaRPr lang="lv-LV" sz="2400" dirty="0" smtClean="0"/>
          </a:p>
          <a:p>
            <a:pPr algn="just"/>
            <a:r>
              <a:rPr lang="lv-LV" sz="2400" b="1" dirty="0" smtClean="0"/>
              <a:t>Darbu organizācijas jautājums </a:t>
            </a:r>
            <a:r>
              <a:rPr lang="lv-LV" sz="2400" dirty="0" smtClean="0"/>
              <a:t>– ieguldīt izpētes procesā valsts resursus vai piesaistīt privātos resursus, veidot partnerību un sinerģiju.</a:t>
            </a:r>
          </a:p>
          <a:p>
            <a:pPr algn="just">
              <a:buNone/>
            </a:pPr>
            <a:endParaRPr lang="lv-LV" sz="2400" dirty="0" smtClean="0"/>
          </a:p>
          <a:p>
            <a:pPr algn="just"/>
            <a:r>
              <a:rPr lang="lv-LV" sz="2400" b="1" dirty="0" smtClean="0"/>
              <a:t>Kapacitātes jautājums </a:t>
            </a:r>
            <a:r>
              <a:rPr lang="lv-LV" sz="2400" dirty="0" smtClean="0"/>
              <a:t>– apmācīt un uzkrāt nacionālās zināšanas vai izmantot citu pieredzi un zināšanas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“Ģeoloģiskās ekonomikas” riski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503920" cy="45720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lv-LV" dirty="0" smtClean="0"/>
              <a:t>Tikai </a:t>
            </a:r>
            <a:r>
              <a:rPr lang="lv-LV" u="sng" dirty="0" smtClean="0"/>
              <a:t>6 ģeoloģiskās struktūras no 30 </a:t>
            </a:r>
            <a:r>
              <a:rPr lang="lv-LV" dirty="0" smtClean="0"/>
              <a:t>ir atzītas par perspektīvām tālākai izpētei</a:t>
            </a:r>
          </a:p>
          <a:p>
            <a:pPr algn="just">
              <a:buNone/>
            </a:pPr>
            <a:endParaRPr lang="lv-LV" dirty="0" smtClean="0"/>
          </a:p>
          <a:p>
            <a:pPr algn="just"/>
            <a:r>
              <a:rPr lang="lv-LV" dirty="0" smtClean="0"/>
              <a:t>Tikai </a:t>
            </a:r>
            <a:r>
              <a:rPr lang="lv-LV" u="sng" dirty="0" smtClean="0"/>
              <a:t>1 no 1000 izpētes projektiem </a:t>
            </a:r>
            <a:r>
              <a:rPr lang="lv-LV" dirty="0" smtClean="0"/>
              <a:t>tālāk tiek pārdots ieguves uzņēmumam un gūst peļņu</a:t>
            </a:r>
          </a:p>
          <a:p>
            <a:pPr algn="just">
              <a:buNone/>
            </a:pPr>
            <a:endParaRPr lang="lv-LV" dirty="0" smtClean="0"/>
          </a:p>
          <a:p>
            <a:pPr algn="just"/>
            <a:r>
              <a:rPr lang="lv-LV" dirty="0" smtClean="0"/>
              <a:t>Tikai daži izpētes uzņēmumi (junior </a:t>
            </a:r>
            <a:r>
              <a:rPr lang="lv-LV" dirty="0" err="1" smtClean="0"/>
              <a:t>companies</a:t>
            </a:r>
            <a:r>
              <a:rPr lang="lv-LV" dirty="0" smtClean="0"/>
              <a:t>) ir veiksmīgi un ilgstoši darbojas tirgū</a:t>
            </a:r>
          </a:p>
          <a:p>
            <a:pPr algn="just">
              <a:buNone/>
            </a:pPr>
            <a:endParaRPr lang="lv-LV" dirty="0" smtClean="0"/>
          </a:p>
          <a:p>
            <a:pPr algn="just"/>
            <a:r>
              <a:rPr lang="lv-LV" dirty="0" smtClean="0"/>
              <a:t>Konkrētā minerāla pieprasījums produktu biržā ir </a:t>
            </a:r>
            <a:r>
              <a:rPr lang="lv-LV" b="1" dirty="0" smtClean="0"/>
              <a:t>svārstīgs un nepastāvīgs</a:t>
            </a:r>
            <a:r>
              <a:rPr lang="lv-LV" dirty="0" smtClean="0"/>
              <a:t>, jo tiek atrasti aizvietotāji</a:t>
            </a:r>
          </a:p>
          <a:p>
            <a:pPr algn="just">
              <a:buNone/>
            </a:pPr>
            <a:endParaRPr lang="lv-LV" dirty="0" smtClean="0"/>
          </a:p>
          <a:p>
            <a:pPr algn="just">
              <a:buNone/>
            </a:pPr>
            <a:r>
              <a:rPr lang="lv-LV" dirty="0" smtClean="0"/>
              <a:t>Kalnrūpniecība ir riskants bizness, tāpēc </a:t>
            </a:r>
            <a:r>
              <a:rPr lang="lv-LV" b="1" dirty="0" smtClean="0"/>
              <a:t>valstu publiskie ieguldījumi ir piesardzīgi </a:t>
            </a:r>
            <a:r>
              <a:rPr lang="lv-LV" dirty="0" smtClean="0"/>
              <a:t>un mērķtiecīgi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Normatīvais regulējums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828800"/>
            <a:ext cx="8503920" cy="427024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lv-LV" b="1" dirty="0" smtClean="0"/>
              <a:t>Likums “Par zemes dzīlēm”  </a:t>
            </a:r>
            <a:r>
              <a:rPr lang="lv-LV" dirty="0" smtClean="0"/>
              <a:t>- zemes dzīles un visi derīgie izrakteņi, kas tajā atrodas pieder zemes īpašniekiem. Valsts var noteikt īpašas nozīmes zemes dzīļu nogabalus.</a:t>
            </a:r>
          </a:p>
          <a:p>
            <a:pPr algn="just">
              <a:buNone/>
            </a:pPr>
            <a:endParaRPr lang="lv-LV" dirty="0" smtClean="0"/>
          </a:p>
          <a:p>
            <a:pPr algn="just"/>
            <a:r>
              <a:rPr lang="lv-LV" dirty="0" smtClean="0"/>
              <a:t>Derīgo izrakteņu ieguvi Latvijas kontinentālajā šelfā un ekskluzīvajā ekonomiskajā zonā nosaka </a:t>
            </a:r>
            <a:r>
              <a:rPr lang="lv-LV" b="1" dirty="0" smtClean="0"/>
              <a:t>Jūras vides aizsardzības un pārvaldības likums</a:t>
            </a:r>
            <a:r>
              <a:rPr lang="lv-LV" dirty="0" smtClean="0"/>
              <a:t>. Ieguvei valsts izsniedz licenci.</a:t>
            </a:r>
          </a:p>
          <a:p>
            <a:pPr algn="just">
              <a:buNone/>
            </a:pPr>
            <a:endParaRPr lang="lv-LV" dirty="0" smtClean="0"/>
          </a:p>
          <a:p>
            <a:pPr algn="just"/>
            <a:r>
              <a:rPr lang="lv-LV" b="1" dirty="0" smtClean="0"/>
              <a:t>Civillikuma 1042.pants </a:t>
            </a:r>
            <a:r>
              <a:rPr lang="lv-LV" dirty="0" smtClean="0"/>
              <a:t>nosaka, ka zemes īpašniekam pieder ne vien tās virsa, bet arī gaisa telpa virs tās, kā arī zemes slāņi zem tās un visi izrakteņi, kas tajos atrodas</a:t>
            </a:r>
          </a:p>
          <a:p>
            <a:pPr algn="just">
              <a:buNone/>
            </a:pPr>
            <a:endParaRPr lang="lv-LV" dirty="0" smtClean="0"/>
          </a:p>
          <a:p>
            <a:pPr algn="just"/>
            <a:r>
              <a:rPr lang="lv-LV" b="1" dirty="0" smtClean="0"/>
              <a:t>Satversmes 105.pants </a:t>
            </a:r>
            <a:r>
              <a:rPr lang="lv-LV" dirty="0" smtClean="0"/>
              <a:t>un leģitīmas iespējas noteikt ierobežojumus zemes īpašniekam izmantot zemes dzīles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Kāpēc Kanāda?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839200" cy="47975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Kalnrūpniecības sektors pēdējo gadu laikā ir attīstīts, izpētes kompānijas gūst ienākumus no ekonomikā pieprasītu dabas resursu izmantošanas, tāpēc </a:t>
            </a:r>
            <a:r>
              <a:rPr lang="lv-LV" b="1" dirty="0" smtClean="0">
                <a:latin typeface="Times New Roman" pitchFamily="18" charset="0"/>
                <a:cs typeface="Times New Roman" pitchFamily="18" charset="0"/>
              </a:rPr>
              <a:t>ir uzkrāti finanšu resursi, kurus ieguldīt citās valstīs</a:t>
            </a:r>
          </a:p>
          <a:p>
            <a:pPr algn="just"/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Jaunatklātie resursi galvenokārt ir izvietoti ziemeļu un attālās teritorijās, vai lielākā dziļumā, tādēļ to </a:t>
            </a:r>
            <a:r>
              <a:rPr lang="lv-LV" b="1" dirty="0" smtClean="0">
                <a:latin typeface="Times New Roman" pitchFamily="18" charset="0"/>
                <a:cs typeface="Times New Roman" pitchFamily="18" charset="0"/>
              </a:rPr>
              <a:t>ieguve ir saistīta ar papildus infrastruktūras izbūvi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vai lielākiem  kapitāliem izdevumiem</a:t>
            </a:r>
          </a:p>
          <a:p>
            <a:pPr algn="just"/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Atsevišķu resursu (metāli, retzemju materiāli) pieejamība pasaules tirgū ir ierobežota, to piegādes nav stabilas un pakļautas politisko procesu nestabilitātei un </a:t>
            </a:r>
            <a:r>
              <a:rPr lang="lv-LV" b="1" dirty="0" smtClean="0">
                <a:latin typeface="Times New Roman" pitchFamily="18" charset="0"/>
                <a:cs typeface="Times New Roman" pitchFamily="18" charset="0"/>
              </a:rPr>
              <a:t>ģeopolitiskiem nosacījumiem</a:t>
            </a:r>
          </a:p>
          <a:p>
            <a:pPr algn="just"/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Tāpēc izdevīgāk ir meklēt minerālus teritorijās, kas piedāvā labu infrastruktūru, izglītotu un pieejamu darbaspēju un atrodas relatīvi nelielā dziļumā</a:t>
            </a:r>
          </a:p>
          <a:p>
            <a:pPr algn="just"/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ES vairāk nekā </a:t>
            </a:r>
            <a:r>
              <a:rPr lang="lv-LV" b="1" dirty="0" smtClean="0">
                <a:latin typeface="Times New Roman" pitchFamily="18" charset="0"/>
                <a:cs typeface="Times New Roman" pitchFamily="18" charset="0"/>
              </a:rPr>
              <a:t>20 stratēģisku izejvielu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veidos ir 100% atkarīga no citu valstu un reģionu piegādēm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400" dirty="0" smtClean="0"/>
              <a:t>Vai ir iespēja grozīt normatīvos aktus sabiedriska labuma gūšanas vārdā?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Kvebekas (Kanāda) pavalsts likumdošana pirms 30 gadiem bija līdzīgs Latvijas zemes dzīļu tiesiskām regulējumam (</a:t>
            </a:r>
            <a:r>
              <a:rPr lang="lv-LV" sz="2000" b="1" dirty="0" smtClean="0">
                <a:latin typeface="Times New Roman" pitchFamily="18" charset="0"/>
                <a:cs typeface="Times New Roman" pitchFamily="18" charset="0"/>
              </a:rPr>
              <a:t>virsmas tiesības un resursu piederības tiesības bija vienotas</a:t>
            </a: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), bet Kanāda mainīja šo regulējumu valsts attīstības vārdā:</a:t>
            </a:r>
          </a:p>
          <a:p>
            <a:pPr algn="just">
              <a:buNone/>
            </a:pPr>
            <a:endParaRPr lang="lv-LV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Nosakot īpašnieka </a:t>
            </a:r>
            <a:r>
              <a:rPr lang="lv-LV" sz="2000" b="1" u="sng" dirty="0" smtClean="0">
                <a:latin typeface="Times New Roman" pitchFamily="18" charset="0"/>
                <a:cs typeface="Times New Roman" pitchFamily="18" charset="0"/>
              </a:rPr>
              <a:t>terminētu atbildību</a:t>
            </a: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 par zemes dzīļu resursu izpēti – noteiktā laikā īpašniekam bija jāsāk izpēte – vai daļa no tiesībām uz izpēti un  minerālu turpmāku ieguvi tiek zaudētas</a:t>
            </a:r>
          </a:p>
          <a:p>
            <a:pPr lvl="1" algn="just"/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Ja īpašnieks </a:t>
            </a:r>
            <a:r>
              <a:rPr lang="lv-LV" sz="2000" b="1" u="sng" dirty="0" smtClean="0">
                <a:latin typeface="Times New Roman" pitchFamily="18" charset="0"/>
                <a:cs typeface="Times New Roman" pitchFamily="18" charset="0"/>
              </a:rPr>
              <a:t>neveica izpēti noteiktā laika posmā</a:t>
            </a: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, viņš zaudēja “minerālu tiesības”</a:t>
            </a:r>
          </a:p>
          <a:p>
            <a:pPr lvl="1" algn="just"/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Īpašnieks </a:t>
            </a:r>
            <a:r>
              <a:rPr lang="lv-LV" sz="2000" b="1" u="sng" dirty="0" smtClean="0">
                <a:latin typeface="Times New Roman" pitchFamily="18" charset="0"/>
                <a:cs typeface="Times New Roman" pitchFamily="18" charset="0"/>
              </a:rPr>
              <a:t>nezaudē iespēju gūt labumu</a:t>
            </a: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 no iegūto minerālu rūdu realizācijas biržā (</a:t>
            </a:r>
            <a:r>
              <a:rPr lang="lv-LV" sz="2000" dirty="0" err="1" smtClean="0">
                <a:latin typeface="Times New Roman" pitchFamily="18" charset="0"/>
                <a:cs typeface="Times New Roman" pitchFamily="18" charset="0"/>
              </a:rPr>
              <a:t>royalties</a:t>
            </a: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), ja tāda tiek veikta īpašumā kuram ir “virsmas tiesības”.</a:t>
            </a:r>
          </a:p>
          <a:p>
            <a:pPr lvl="1" algn="just"/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“Virszemes īpašnieks” var nepiekrist ģeoloģiskās izpētes veikšanai ar kontaktmetodēm (urbšana, ģeofizikālā profilēšana, pārvietošanās pa īpašumu), t.i. saglabā “virszemes tiesības”, </a:t>
            </a:r>
            <a:r>
              <a:rPr lang="lv-LV" sz="2000" b="1" u="sng" dirty="0" smtClean="0">
                <a:latin typeface="Times New Roman" pitchFamily="18" charset="0"/>
                <a:cs typeface="Times New Roman" pitchFamily="18" charset="0"/>
              </a:rPr>
              <a:t>bet zaudē “minerālu  ieguves deleģēšanas tiesības” (nevar rīkoties ar zemes dzīļu resursiem, tos piedāvājot iegādāties ieguves kompānijai)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Ģeoloģiskās izpētes algoritms Kanādā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763000" cy="5334000"/>
          </a:xfrm>
        </p:spPr>
        <p:txBody>
          <a:bodyPr>
            <a:noAutofit/>
          </a:bodyPr>
          <a:lstStyle/>
          <a:p>
            <a:r>
              <a:rPr lang="lv-LV" sz="1600" b="1" u="sng" dirty="0" smtClean="0">
                <a:latin typeface="Times New Roman" pitchFamily="18" charset="0"/>
                <a:cs typeface="Times New Roman" pitchFamily="18" charset="0"/>
              </a:rPr>
              <a:t>Nodalītas</a:t>
            </a:r>
            <a:r>
              <a:rPr lang="lv-LV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zemes dzīļu (minerālu) īpašumtiesības no zemes virsmas īpašumtiesībām:  </a:t>
            </a:r>
            <a:endParaRPr lang="lv-LV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lv-LV" sz="16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lv-LV" sz="1600" b="1" dirty="0" err="1" smtClean="0">
                <a:latin typeface="Times New Roman" pitchFamily="18" charset="0"/>
                <a:cs typeface="Times New Roman" pitchFamily="18" charset="0"/>
              </a:rPr>
              <a:t>mineral</a:t>
            </a:r>
            <a:r>
              <a:rPr lang="lv-LV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1600" b="1" dirty="0" err="1" smtClean="0"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lv-LV" sz="16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 - tiesības pētīt un iegūt minerālus, nav saistītas ar zemes īpašumtiesībām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lv-LV" sz="16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lv-LV" sz="1600" b="1" dirty="0" err="1" smtClean="0">
                <a:latin typeface="Times New Roman" pitchFamily="18" charset="0"/>
                <a:cs typeface="Times New Roman" pitchFamily="18" charset="0"/>
              </a:rPr>
              <a:t>surface</a:t>
            </a:r>
            <a:r>
              <a:rPr lang="lv-LV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1600" b="1" dirty="0" err="1" smtClean="0"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" – tiesības iegūt derīgos izrakteņus </a:t>
            </a:r>
            <a:r>
              <a:rPr lang="lv-LV" sz="1600" u="sng" dirty="0" smtClean="0">
                <a:latin typeface="Times New Roman" pitchFamily="18" charset="0"/>
                <a:cs typeface="Times New Roman" pitchFamily="18" charset="0"/>
              </a:rPr>
              <a:t>piezemē</a:t>
            </a:r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 (smilts, grants, māls, kūdra u.tml.)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lv-LV" sz="1600" b="1" u="sng" dirty="0" smtClean="0">
                <a:latin typeface="Times New Roman" pitchFamily="18" charset="0"/>
                <a:cs typeface="Times New Roman" pitchFamily="18" charset="0"/>
              </a:rPr>
              <a:t>valsts iegulda naudu </a:t>
            </a:r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vispārējā ģeoloģiskā izpētē (ģeoloģiskā kartēšana, ģeoloģisko likumsakarību noskaidrošanā, reklāmā un informācijas pieejamībā)</a:t>
            </a:r>
          </a:p>
          <a:p>
            <a:pPr algn="just"/>
            <a:r>
              <a:rPr lang="lv-LV" sz="1600" b="1" u="sng" dirty="0" smtClean="0">
                <a:latin typeface="Times New Roman" pitchFamily="18" charset="0"/>
                <a:cs typeface="Times New Roman" pitchFamily="18" charset="0"/>
              </a:rPr>
              <a:t>Izpētes komersanti </a:t>
            </a:r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(junior </a:t>
            </a:r>
            <a:r>
              <a:rPr lang="lv-LV" sz="1600" dirty="0" err="1" smtClean="0">
                <a:latin typeface="Times New Roman" pitchFamily="18" charset="0"/>
                <a:cs typeface="Times New Roman" pitchFamily="18" charset="0"/>
              </a:rPr>
              <a:t>companies</a:t>
            </a:r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) veic padziļinātu izpēti viņus interesējošās teritorijās. </a:t>
            </a:r>
            <a:r>
              <a:rPr lang="lv-LV" sz="1600" b="1" dirty="0" smtClean="0">
                <a:latin typeface="Times New Roman" pitchFamily="18" charset="0"/>
                <a:cs typeface="Times New Roman" pitchFamily="18" charset="0"/>
              </a:rPr>
              <a:t>Piesaka tiesības </a:t>
            </a:r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veikt izpēti noteiktā teritorijā </a:t>
            </a:r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lv-LV" sz="1600" dirty="0" err="1" smtClean="0">
                <a:latin typeface="Times New Roman" pitchFamily="18" charset="0"/>
                <a:cs typeface="Times New Roman" pitchFamily="18" charset="0"/>
              </a:rPr>
              <a:t>claim</a:t>
            </a:r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1600" dirty="0" err="1" smtClean="0">
                <a:latin typeface="Times New Roman" pitchFamily="18" charset="0"/>
                <a:cs typeface="Times New Roman" pitchFamily="18" charset="0"/>
              </a:rPr>
              <a:t>staking</a:t>
            </a:r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v-LV" sz="1600" dirty="0" err="1" smtClean="0">
                <a:latin typeface="Times New Roman" pitchFamily="18" charset="0"/>
                <a:cs typeface="Times New Roman" pitchFamily="18" charset="0"/>
              </a:rPr>
              <a:t>claim</a:t>
            </a:r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1600" dirty="0" err="1" smtClean="0"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lv-LV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lv-LV" sz="1600" b="1" dirty="0" smtClean="0">
                <a:latin typeface="Times New Roman" pitchFamily="18" charset="0"/>
                <a:cs typeface="Times New Roman" pitchFamily="18" charset="0"/>
              </a:rPr>
              <a:t>Izpētes  darbu saskaņošana </a:t>
            </a:r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(darbs uz zemes) ar īpašniekiem.</a:t>
            </a:r>
          </a:p>
          <a:p>
            <a:pPr lvl="1" algn="just"/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Izpētes tiesības parasti </a:t>
            </a:r>
            <a:r>
              <a:rPr lang="lv-LV" sz="1600" b="1" dirty="0" smtClean="0">
                <a:latin typeface="Times New Roman" pitchFamily="18" charset="0"/>
                <a:cs typeface="Times New Roman" pitchFamily="18" charset="0"/>
              </a:rPr>
              <a:t>uz 3 gadiem</a:t>
            </a:r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, citiem nav tiesību veikt izpēti, tiesības var pagarināt.</a:t>
            </a:r>
          </a:p>
          <a:p>
            <a:pPr lvl="1" algn="just"/>
            <a:r>
              <a:rPr lang="lv-LV" sz="1600" b="1" dirty="0" smtClean="0">
                <a:latin typeface="Times New Roman" pitchFamily="18" charset="0"/>
                <a:cs typeface="Times New Roman" pitchFamily="18" charset="0"/>
              </a:rPr>
              <a:t>Minimālais izpētes ieguldījums </a:t>
            </a:r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izpētē. Kontrolē </a:t>
            </a:r>
            <a:r>
              <a:rPr lang="lv-LV" sz="1600" b="1" dirty="0" smtClean="0">
                <a:latin typeface="Times New Roman" pitchFamily="18" charset="0"/>
                <a:cs typeface="Times New Roman" pitchFamily="18" charset="0"/>
              </a:rPr>
              <a:t>minimālā ieguldījuma summas</a:t>
            </a:r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, bet nekontrolē darbu veidus</a:t>
            </a:r>
          </a:p>
          <a:p>
            <a:pPr lvl="1" algn="just"/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lv-LV" sz="1600" b="1" dirty="0" smtClean="0">
                <a:latin typeface="Times New Roman" pitchFamily="18" charset="0"/>
                <a:cs typeface="Times New Roman" pitchFamily="18" charset="0"/>
              </a:rPr>
              <a:t>ānodod iegūtā informācija. </a:t>
            </a:r>
            <a:r>
              <a:rPr lang="lv-LV" sz="1600" b="1" u="sng" dirty="0" smtClean="0">
                <a:latin typeface="Times New Roman" pitchFamily="18" charset="0"/>
                <a:cs typeface="Times New Roman" pitchFamily="18" charset="0"/>
              </a:rPr>
              <a:t>Komersantu iesniegtā informācija kļūst pieejama publiski</a:t>
            </a:r>
            <a:endParaRPr lang="lv-LV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Komersants izmanto savu «</a:t>
            </a:r>
            <a:r>
              <a:rPr lang="lv-LV" sz="1600" dirty="0" err="1" smtClean="0">
                <a:latin typeface="Times New Roman" pitchFamily="18" charset="0"/>
                <a:cs typeface="Times New Roman" pitchFamily="18" charset="0"/>
              </a:rPr>
              <a:t>know-how»</a:t>
            </a:r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 un balstoties uz izpēti veido komerciālu piedāvājumu. Izpētes veicējam ir </a:t>
            </a:r>
            <a:r>
              <a:rPr lang="lv-LV" sz="1600" b="1" u="sng" dirty="0" smtClean="0">
                <a:latin typeface="Times New Roman" pitchFamily="18" charset="0"/>
                <a:cs typeface="Times New Roman" pitchFamily="18" charset="0"/>
              </a:rPr>
              <a:t>tiesības izpētes gaitā iegūto informāciju pārdot </a:t>
            </a:r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resursu ieguves uzņēmumam, kas veic resursu iegūšanu, jo reizē ar pieteikumu izpētei (</a:t>
            </a:r>
            <a:r>
              <a:rPr lang="lv-LV" sz="1600" dirty="0" err="1" smtClean="0">
                <a:latin typeface="Times New Roman" pitchFamily="18" charset="0"/>
                <a:cs typeface="Times New Roman" pitchFamily="18" charset="0"/>
              </a:rPr>
              <a:t>claim</a:t>
            </a:r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) iegūst arī tiesības un minerāliem (</a:t>
            </a:r>
            <a:r>
              <a:rPr lang="lv-LV" sz="1600" dirty="0" err="1" smtClean="0">
                <a:latin typeface="Times New Roman" pitchFamily="18" charset="0"/>
                <a:cs typeface="Times New Roman" pitchFamily="18" charset="0"/>
              </a:rPr>
              <a:t>mineral</a:t>
            </a:r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1600" dirty="0" err="1" smtClean="0"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Darbības ar informācijas pārdošanu, resursu piesaisti izpētei un ieguvei, līgumu slēgšanu notiek </a:t>
            </a:r>
            <a:r>
              <a:rPr lang="lv-LV" sz="1600" b="1" u="sng" dirty="0" smtClean="0">
                <a:latin typeface="Times New Roman" pitchFamily="18" charset="0"/>
                <a:cs typeface="Times New Roman" pitchFamily="18" charset="0"/>
              </a:rPr>
              <a:t>specializētās biržās un forumos </a:t>
            </a:r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(PDAC) t.i. uzņēmumi kuri darbojas šajā jomā ir padoti publiskās uzraudzības instrumentiem</a:t>
            </a:r>
          </a:p>
          <a:p>
            <a:pPr algn="just"/>
            <a:endParaRPr lang="lv-LV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Uzdevumi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lv-LV" sz="2400" dirty="0" smtClean="0"/>
              <a:t>I</a:t>
            </a:r>
            <a:r>
              <a:rPr lang="lv-LV" sz="2400" dirty="0" smtClean="0"/>
              <a:t>lgtermiņa rīcībpolitikas izveide ilgtspējīgai zemes dzīļu resursu izmantošanai:</a:t>
            </a:r>
          </a:p>
          <a:p>
            <a:pPr lvl="1" algn="just"/>
            <a:r>
              <a:rPr lang="lv-LV" sz="2000" dirty="0" smtClean="0"/>
              <a:t>Koncepcijas par zemes dzīļu izmantošanas tiesiskā regulējuma pilnveidošana potenciālo investīciju piesaistei – līdz 2015.g. aprīlim</a:t>
            </a:r>
          </a:p>
          <a:p>
            <a:pPr lvl="1" algn="just"/>
            <a:r>
              <a:rPr lang="lv-LV" sz="2000" dirty="0" smtClean="0"/>
              <a:t>Normatīvo aktu projektu iesniegšana LR Saeimā – līdz 2015.g. beigām</a:t>
            </a:r>
          </a:p>
          <a:p>
            <a:pPr lvl="1" algn="just"/>
            <a:r>
              <a:rPr lang="lv-LV" sz="2000" dirty="0" smtClean="0"/>
              <a:t>Latvijas dalība svarīgākajos ES līmeņa projektos un forumos – sākot ar 2015.gadu</a:t>
            </a:r>
          </a:p>
          <a:p>
            <a:pPr algn="just"/>
            <a:r>
              <a:rPr lang="lv-LV" sz="2500" dirty="0" smtClean="0"/>
              <a:t>Latvijas ģeoloģijas dienesta “izveide”:</a:t>
            </a:r>
          </a:p>
          <a:p>
            <a:pPr lvl="1" algn="just"/>
            <a:r>
              <a:rPr lang="lv-LV" sz="2000" dirty="0" smtClean="0"/>
              <a:t>Kapacitātes nostiprināšana ministrijā</a:t>
            </a:r>
          </a:p>
          <a:p>
            <a:pPr lvl="1" algn="just"/>
            <a:r>
              <a:rPr lang="lv-LV" sz="2000" dirty="0" smtClean="0"/>
              <a:t>“biznesa procesu” izmaiņas</a:t>
            </a:r>
          </a:p>
          <a:p>
            <a:pPr lvl="1" algn="just"/>
            <a:r>
              <a:rPr lang="lv-LV" sz="2000" dirty="0" smtClean="0"/>
              <a:t>Dalība investīciju piesaistes biržās</a:t>
            </a:r>
          </a:p>
          <a:p>
            <a:pPr lvl="1" algn="just"/>
            <a:r>
              <a:rPr lang="lv-LV" sz="2000" dirty="0" smtClean="0"/>
              <a:t>Informācijas par  dabas resursu pieejamību sagatavošana</a:t>
            </a:r>
          </a:p>
          <a:p>
            <a:pPr lvl="1" algn="just"/>
            <a:endParaRPr lang="lv-LV" sz="2000" dirty="0" smtClean="0"/>
          </a:p>
          <a:p>
            <a:pPr lvl="1" algn="just"/>
            <a:endParaRPr lang="lv-LV" sz="2000" dirty="0" smtClean="0"/>
          </a:p>
          <a:p>
            <a:pPr lvl="1" algn="just"/>
            <a:endParaRPr lang="lv-LV" sz="2000" dirty="0" smtClean="0"/>
          </a:p>
          <a:p>
            <a:pPr lvl="1" algn="just"/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lv-LV" dirty="0" smtClean="0"/>
          </a:p>
          <a:p>
            <a:pPr algn="ctr">
              <a:buNone/>
            </a:pPr>
            <a:endParaRPr lang="lv-LV" dirty="0" smtClean="0"/>
          </a:p>
          <a:p>
            <a:pPr algn="ctr">
              <a:buNone/>
            </a:pPr>
            <a:endParaRPr lang="lv-LV" dirty="0" smtClean="0"/>
          </a:p>
          <a:p>
            <a:pPr algn="ctr">
              <a:buNone/>
            </a:pPr>
            <a:r>
              <a:rPr lang="lv-LV" sz="6000" dirty="0" smtClean="0"/>
              <a:t>“jūrskola 2.0”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000" dirty="0" smtClean="0"/>
              <a:t>Urbšanas iekārtā Kanādā </a:t>
            </a:r>
            <a:br>
              <a:rPr lang="lv-LV" sz="2000" dirty="0" smtClean="0"/>
            </a:br>
            <a:r>
              <a:rPr lang="lv-LV" sz="2000" dirty="0" smtClean="0"/>
              <a:t>(lai veiktu urbumu </a:t>
            </a:r>
            <a:r>
              <a:rPr lang="lv-LV" sz="2000" dirty="0" smtClean="0"/>
              <a:t>+ / - 2. km </a:t>
            </a:r>
            <a:r>
              <a:rPr lang="lv-LV" sz="2000" dirty="0" smtClean="0"/>
              <a:t>dziļumā, to apkalpo 2 cilvēki)</a:t>
            </a:r>
            <a:endParaRPr 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Kalnrūpniecības pamatprincipi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503920" cy="49499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lv-LV" sz="2400" dirty="0" smtClean="0"/>
              <a:t>Dabas resursi (minerāli) </a:t>
            </a:r>
            <a:r>
              <a:rPr lang="lv-LV" sz="2400" b="1" dirty="0" smtClean="0"/>
              <a:t>nodrošina nāciju ekonomisko neatkarību un pastāvību</a:t>
            </a:r>
            <a:r>
              <a:rPr lang="lv-LV" sz="2400" dirty="0" smtClean="0"/>
              <a:t>, tas ir visas sabiedrības labums</a:t>
            </a:r>
          </a:p>
          <a:p>
            <a:pPr algn="just">
              <a:buNone/>
            </a:pPr>
            <a:endParaRPr lang="lv-LV" sz="2400" dirty="0" smtClean="0"/>
          </a:p>
          <a:p>
            <a:pPr algn="just"/>
            <a:r>
              <a:rPr lang="lv-LV" sz="2400" dirty="0" smtClean="0"/>
              <a:t>Daži resursi (minerāli) ir pieejami ierobežotā apjomā un reti sastopami, tie </a:t>
            </a:r>
            <a:r>
              <a:rPr lang="lv-LV" sz="2400" b="1" dirty="0" smtClean="0"/>
              <a:t>nav izvietoti vienmērīgi</a:t>
            </a:r>
            <a:r>
              <a:rPr lang="lv-LV" sz="2400" dirty="0" smtClean="0"/>
              <a:t>, tie </a:t>
            </a:r>
            <a:r>
              <a:rPr lang="lv-LV" sz="2400" b="1" dirty="0" smtClean="0"/>
              <a:t>koncentrējas</a:t>
            </a:r>
            <a:r>
              <a:rPr lang="lv-LV" sz="2400" dirty="0" smtClean="0"/>
              <a:t> tikai dažās teritorijās, tie “neatzīst” administratīvās vai īpašumu robežas</a:t>
            </a:r>
          </a:p>
          <a:p>
            <a:pPr algn="just">
              <a:buNone/>
            </a:pPr>
            <a:endParaRPr lang="lv-LV" sz="2400" dirty="0" smtClean="0"/>
          </a:p>
          <a:p>
            <a:pPr algn="just"/>
            <a:r>
              <a:rPr lang="lv-LV" sz="2400" b="1" dirty="0" smtClean="0"/>
              <a:t>Valstis ir ieinteresētas </a:t>
            </a:r>
            <a:r>
              <a:rPr lang="lv-LV" sz="2400" dirty="0" smtClean="0"/>
              <a:t>savu resursu izpētē un minerālu ieguvē, jo tas kalpo par ekonomikas dzinējspēku.</a:t>
            </a:r>
          </a:p>
          <a:p>
            <a:pPr algn="just">
              <a:buNone/>
            </a:pPr>
            <a:endParaRPr lang="lv-LV" sz="2400" dirty="0" smtClean="0"/>
          </a:p>
          <a:p>
            <a:pPr algn="just"/>
            <a:r>
              <a:rPr lang="lv-LV" sz="2400" dirty="0" smtClean="0"/>
              <a:t>Ikvienam un visiem </a:t>
            </a:r>
            <a:r>
              <a:rPr lang="lv-LV" sz="2400" b="1" dirty="0" smtClean="0"/>
              <a:t>ir tiesības iegūt </a:t>
            </a:r>
            <a:r>
              <a:rPr lang="lv-LV" sz="2400" dirty="0" smtClean="0"/>
              <a:t>resursus likumā noteiktā kārtībā</a:t>
            </a:r>
          </a:p>
          <a:p>
            <a:pPr algn="just">
              <a:buNone/>
            </a:pPr>
            <a:endParaRPr lang="lv-LV" sz="2400" dirty="0" smtClean="0"/>
          </a:p>
          <a:p>
            <a:pPr algn="just"/>
            <a:r>
              <a:rPr lang="lv-LV" sz="2400" dirty="0" smtClean="0"/>
              <a:t>Ikvienam </a:t>
            </a:r>
            <a:r>
              <a:rPr lang="lv-LV" sz="2400" b="1" dirty="0" smtClean="0"/>
              <a:t>pienākas taisnīga samaksa </a:t>
            </a:r>
            <a:r>
              <a:rPr lang="lv-LV" sz="2400" dirty="0" smtClean="0"/>
              <a:t>par labumu izmantošanu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400" dirty="0" smtClean="0"/>
              <a:t>Iekārtas minerālo rūdu iegūšanai </a:t>
            </a:r>
            <a:br>
              <a:rPr lang="lv-LV" sz="2400" dirty="0" smtClean="0"/>
            </a:br>
            <a:r>
              <a:rPr lang="lv-LV" sz="2400" dirty="0" smtClean="0"/>
              <a:t>(</a:t>
            </a:r>
            <a:r>
              <a:rPr lang="lv-LV" sz="2400" dirty="0" err="1" smtClean="0"/>
              <a:t>Cambrian</a:t>
            </a:r>
            <a:r>
              <a:rPr lang="lv-LV" sz="2400" dirty="0" smtClean="0"/>
              <a:t> koledža, </a:t>
            </a:r>
            <a:r>
              <a:rPr lang="lv-LV" sz="2400" dirty="0" err="1" smtClean="0"/>
              <a:t>Sudbury</a:t>
            </a:r>
            <a:r>
              <a:rPr lang="lv-LV" sz="2400" dirty="0" smtClean="0"/>
              <a:t>, Kanāda)</a:t>
            </a:r>
            <a:endParaRPr lang="en-US" sz="24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400" dirty="0" err="1" smtClean="0"/>
              <a:t>Coleman</a:t>
            </a:r>
            <a:r>
              <a:rPr lang="lv-LV" sz="2400" dirty="0" smtClean="0"/>
              <a:t> šahta (</a:t>
            </a:r>
            <a:r>
              <a:rPr lang="lv-LV" sz="2400" dirty="0" err="1" smtClean="0"/>
              <a:t>Sudbury</a:t>
            </a:r>
            <a:r>
              <a:rPr lang="lv-LV" sz="2400" dirty="0" smtClean="0"/>
              <a:t>, Kanāda, lielākā platība ko aizņem virszemes būves ir atvēlēta automašīnu stāvvietai)</a:t>
            </a: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Coleman</a:t>
            </a:r>
            <a:r>
              <a:rPr lang="lv-LV" dirty="0" smtClean="0"/>
              <a:t> šahtas uzbūve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err="1" smtClean="0"/>
              <a:t>Coleman</a:t>
            </a:r>
            <a:r>
              <a:rPr lang="lv-LV" dirty="0" smtClean="0"/>
              <a:t> šahtā (apm. 1.km. dziļumā zem zemes)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400" dirty="0" err="1" smtClean="0"/>
              <a:t>Coleman</a:t>
            </a:r>
            <a:r>
              <a:rPr lang="lv-LV" sz="2400" dirty="0" smtClean="0"/>
              <a:t> šahta (</a:t>
            </a:r>
            <a:r>
              <a:rPr lang="lv-LV" sz="2400" dirty="0" smtClean="0"/>
              <a:t>gaisa padeves </a:t>
            </a:r>
            <a:r>
              <a:rPr lang="lv-LV" sz="2400" dirty="0" smtClean="0"/>
              <a:t>un elektrības saimniecība)</a:t>
            </a:r>
            <a:endParaRPr lang="en-US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Coleman</a:t>
            </a:r>
            <a:r>
              <a:rPr lang="lv-LV" dirty="0" smtClean="0"/>
              <a:t> šahta (rūda un to iekļaujoši ieži)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Latvijas ģeoloģiskās izpētes attīstības posmi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94995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lv-LV" dirty="0" smtClean="0"/>
              <a:t>Sākotnēja informācijas uzkrāšana par atsevišķiem derīgajiem izrakteņiem, atradnēm, ģeoloģiskajiem fenomeniem, u.t.t. – </a:t>
            </a:r>
            <a:r>
              <a:rPr lang="lv-LV" b="1" dirty="0" smtClean="0"/>
              <a:t>līdz 1953.g.</a:t>
            </a:r>
          </a:p>
          <a:p>
            <a:pPr algn="just"/>
            <a:endParaRPr lang="lv-LV" b="1" dirty="0" smtClean="0"/>
          </a:p>
          <a:p>
            <a:pPr algn="just"/>
            <a:r>
              <a:rPr lang="lv-LV" dirty="0" smtClean="0"/>
              <a:t>Kompleksa un sistemātiska ģeoloģiskā kartēšana, informācijas ieguve pa visu valsts teritoriju – līdz </a:t>
            </a:r>
            <a:r>
              <a:rPr lang="lv-LV" b="1" dirty="0" smtClean="0"/>
              <a:t>1990.gadam</a:t>
            </a:r>
          </a:p>
          <a:p>
            <a:pPr algn="just">
              <a:buNone/>
            </a:pPr>
            <a:endParaRPr lang="lv-LV" b="1" dirty="0" smtClean="0"/>
          </a:p>
          <a:p>
            <a:pPr algn="just"/>
            <a:r>
              <a:rPr lang="lv-LV" dirty="0" smtClean="0"/>
              <a:t>Informācijas uzglabāšana, iegūtu materiālu interpretācija, līgumdarbu izpilde – </a:t>
            </a:r>
            <a:r>
              <a:rPr lang="lv-LV" b="1" dirty="0" smtClean="0"/>
              <a:t>no 1990 gada</a:t>
            </a:r>
          </a:p>
          <a:p>
            <a:pPr algn="just"/>
            <a:endParaRPr lang="lv-LV" dirty="0" smtClean="0"/>
          </a:p>
          <a:p>
            <a:pPr algn="just">
              <a:buNone/>
            </a:pPr>
            <a:r>
              <a:rPr lang="lv-LV" b="1" dirty="0" smtClean="0"/>
              <a:t>Ievērībai: </a:t>
            </a:r>
            <a:r>
              <a:rPr lang="lv-LV" dirty="0" smtClean="0"/>
              <a:t>Latvijai nav pieredzes </a:t>
            </a:r>
            <a:r>
              <a:rPr lang="lv-LV" b="1" dirty="0" smtClean="0"/>
              <a:t>minerālo rūdu </a:t>
            </a:r>
            <a:r>
              <a:rPr lang="lv-LV" dirty="0" smtClean="0"/>
              <a:t>izpētes ģeoloģijā, ir brīnišķīgas institūcijas, bet nav </a:t>
            </a:r>
            <a:r>
              <a:rPr lang="lv-LV" b="1" dirty="0" smtClean="0"/>
              <a:t>kopīgs redzējums par ģeoloģijas attīstību nākamajām desmitgadēm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Latvijas zemes dzīļu izpētes īpatnības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8763000" cy="47244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lv-LV" sz="2800" dirty="0" smtClean="0">
                <a:latin typeface="Times New Roman" pitchFamily="18" charset="0"/>
                <a:cs typeface="Times New Roman" pitchFamily="18" charset="0"/>
              </a:rPr>
              <a:t>Neliela platība, tradicionāli iegūstami dabas resursi, nav </a:t>
            </a:r>
            <a:r>
              <a:rPr lang="lv-LV" sz="2800" b="1" dirty="0" smtClean="0">
                <a:latin typeface="Times New Roman" pitchFamily="18" charset="0"/>
                <a:cs typeface="Times New Roman" pitchFamily="18" charset="0"/>
              </a:rPr>
              <a:t>iekšēja vajadzība un nepieciešams attīstīt </a:t>
            </a:r>
            <a:r>
              <a:rPr lang="lv-LV" sz="2800" dirty="0" smtClean="0">
                <a:latin typeface="Times New Roman" pitchFamily="18" charset="0"/>
                <a:cs typeface="Times New Roman" pitchFamily="18" charset="0"/>
              </a:rPr>
              <a:t>“reti” izmantojamās ģeoloģiskās kompetences un zināšanas</a:t>
            </a:r>
          </a:p>
          <a:p>
            <a:pPr algn="just">
              <a:buNone/>
            </a:pPr>
            <a:endParaRPr lang="lv-LV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lv-LV" sz="2800" dirty="0" smtClean="0">
                <a:latin typeface="Times New Roman" pitchFamily="18" charset="0"/>
                <a:cs typeface="Times New Roman" pitchFamily="18" charset="0"/>
              </a:rPr>
              <a:t>Jaunai un “šaurai” ģeoloģiskai ekspertīzei un specializācijai </a:t>
            </a:r>
            <a:r>
              <a:rPr lang="lv-LV" sz="2800" b="1" dirty="0" smtClean="0">
                <a:latin typeface="Times New Roman" pitchFamily="18" charset="0"/>
                <a:cs typeface="Times New Roman" pitchFamily="18" charset="0"/>
              </a:rPr>
              <a:t>ir palielinātas izmaksas</a:t>
            </a:r>
            <a:r>
              <a:rPr lang="lv-LV" sz="2800" dirty="0" smtClean="0">
                <a:latin typeface="Times New Roman" pitchFamily="18" charset="0"/>
                <a:cs typeface="Times New Roman" pitchFamily="18" charset="0"/>
              </a:rPr>
              <a:t>, jo nepieciešams mācīties ārpus valsts, “ārpus” tradicionālā nozaru pieprasījuma, jo kalnrūpniecības nozare Latvijā nav attīstīta</a:t>
            </a:r>
          </a:p>
          <a:p>
            <a:pPr algn="just"/>
            <a:endParaRPr lang="lv-LV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lv-LV" sz="2800" b="1" dirty="0" smtClean="0">
                <a:latin typeface="Times New Roman" pitchFamily="18" charset="0"/>
                <a:cs typeface="Times New Roman" pitchFamily="18" charset="0"/>
              </a:rPr>
              <a:t>Atkarība</a:t>
            </a:r>
            <a:r>
              <a:rPr lang="lv-LV" sz="2800" dirty="0" smtClean="0">
                <a:latin typeface="Times New Roman" pitchFamily="18" charset="0"/>
                <a:cs typeface="Times New Roman" pitchFamily="18" charset="0"/>
              </a:rPr>
              <a:t> no ārējiem finanšu resursiem, jo nacionālie resursi vienmēr ir bijuši nepietiekami, lai segtu visas augstākminētās izmaksas, </a:t>
            </a:r>
            <a:r>
              <a:rPr lang="lv-LV" sz="2800" b="1" dirty="0" smtClean="0">
                <a:latin typeface="Times New Roman" pitchFamily="18" charset="0"/>
                <a:cs typeface="Times New Roman" pitchFamily="18" charset="0"/>
              </a:rPr>
              <a:t>bez acīmredzamas un tūlītējas ekonomiskās atdeves</a:t>
            </a:r>
          </a:p>
          <a:p>
            <a:pPr algn="just"/>
            <a:endParaRPr lang="lv-LV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lv-LV" sz="2800" b="1" dirty="0" smtClean="0">
                <a:latin typeface="Times New Roman" pitchFamily="18" charset="0"/>
                <a:cs typeface="Times New Roman" pitchFamily="18" charset="0"/>
              </a:rPr>
              <a:t>Nepietiekami ieguldījumi </a:t>
            </a:r>
            <a:r>
              <a:rPr lang="lv-LV" sz="2800" dirty="0" smtClean="0">
                <a:latin typeface="Times New Roman" pitchFamily="18" charset="0"/>
                <a:cs typeface="Times New Roman" pitchFamily="18" charset="0"/>
              </a:rPr>
              <a:t>jau uzkrātās informācijas saglabāšanai un interpretācijai («kārtīga» ģeoloģiskā dienesta trūkums, kas ļautu piedāvāt jaunus risinājumus un jaunas iespējas)</a:t>
            </a:r>
          </a:p>
          <a:p>
            <a:pPr algn="just">
              <a:buNone/>
            </a:pPr>
            <a:endParaRPr lang="lv-LV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lv-LV" sz="2800" dirty="0" smtClean="0">
                <a:latin typeface="Times New Roman" pitchFamily="18" charset="0"/>
                <a:cs typeface="Times New Roman" pitchFamily="18" charset="0"/>
              </a:rPr>
              <a:t>Normatīvai regulējums “vēsturiski” neparedz ekonomiski un stratēģiski nozīmīgu resursu esamību (jo līdz šim nebija pierādījumu) un nav orientēts uz to apguvi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Latvijas ģeoloģija un kalnrūpniecība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37448" cy="47975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lv-LV" sz="2400" b="1" dirty="0" smtClean="0"/>
              <a:t>Lieliska “kartogrāfiskā” ģeoloģija, </a:t>
            </a:r>
            <a:r>
              <a:rPr lang="lv-LV" sz="2400" dirty="0" smtClean="0"/>
              <a:t>uzkrāta informācija Latvijas ģeoloģijas fondā, saglabātas urbumu serdes, lieliskas zināšanas </a:t>
            </a:r>
            <a:r>
              <a:rPr lang="lv-LV" sz="2400" dirty="0" smtClean="0"/>
              <a:t>“tradicionālajos” </a:t>
            </a:r>
            <a:r>
              <a:rPr lang="lv-LV" sz="2400" dirty="0" smtClean="0"/>
              <a:t>derīgajos izrakteņos – ūdens, kūdra, grants, smilts, māls, dolomīti, kaļķakmens, ģipsis, </a:t>
            </a:r>
            <a:r>
              <a:rPr lang="lv-LV" sz="2400" dirty="0" err="1" smtClean="0"/>
              <a:t>inženierģeoloģija</a:t>
            </a:r>
            <a:endParaRPr lang="lv-LV" sz="2400" dirty="0" smtClean="0"/>
          </a:p>
          <a:p>
            <a:pPr algn="just"/>
            <a:endParaRPr lang="lv-LV" sz="2400" dirty="0" smtClean="0"/>
          </a:p>
          <a:p>
            <a:pPr algn="just"/>
            <a:r>
              <a:rPr lang="lv-LV" sz="2400" b="1" dirty="0" smtClean="0"/>
              <a:t>Integrēta pieeja </a:t>
            </a:r>
            <a:r>
              <a:rPr lang="lv-LV" sz="2400" dirty="0" smtClean="0"/>
              <a:t>– LVGMC (ģeologi iesaistīti citu jautājumu risināšanā), zemes dzīļu politika – daļēji VARAM, daļēji – EM (ogļūdeņraži), daļēji – pašvaldību pārraudzībā.</a:t>
            </a:r>
          </a:p>
          <a:p>
            <a:pPr algn="just"/>
            <a:endParaRPr lang="lv-LV" sz="2400" dirty="0" smtClean="0"/>
          </a:p>
          <a:p>
            <a:pPr algn="just"/>
            <a:r>
              <a:rPr lang="lv-LV" sz="2400" dirty="0" smtClean="0"/>
              <a:t>Nav zināšanu par minerālu rūdu un to izpētes ģeoloģiju</a:t>
            </a:r>
          </a:p>
          <a:p>
            <a:pPr algn="just">
              <a:buNone/>
            </a:pPr>
            <a:endParaRPr lang="lv-LV" sz="2400" dirty="0" smtClean="0"/>
          </a:p>
          <a:p>
            <a:pPr algn="just"/>
            <a:r>
              <a:rPr lang="lv-LV" sz="2400" dirty="0" smtClean="0"/>
              <a:t>Latvija ir vienīgā valsts Eiropas Savienībā kura nav pārstāvētā  </a:t>
            </a:r>
            <a:r>
              <a:rPr lang="lv-LV" sz="2400" b="1" i="1" dirty="0" smtClean="0"/>
              <a:t>EUROGEOSURVEY, </a:t>
            </a:r>
            <a:r>
              <a:rPr lang="lv-LV" sz="2400" b="1" i="1" dirty="0" smtClean="0">
                <a:latin typeface="Times New Roman" pitchFamily="18" charset="0"/>
                <a:cs typeface="Times New Roman" pitchFamily="18" charset="0"/>
              </a:rPr>
              <a:t>ERECON, RARE,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Minerals4EU</a:t>
            </a:r>
            <a:r>
              <a:rPr lang="lv-LV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Zemes dzīļu resursu izmantošanas risinājumi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8686800" cy="4572000"/>
          </a:xfrm>
        </p:spPr>
        <p:txBody>
          <a:bodyPr>
            <a:noAutofit/>
          </a:bodyPr>
          <a:lstStyle/>
          <a:p>
            <a:pPr algn="just"/>
            <a:r>
              <a:rPr lang="lv-LV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Ī</a:t>
            </a:r>
            <a:r>
              <a:rPr lang="lv-LV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stermiņa risinājumi </a:t>
            </a:r>
            <a:r>
              <a:rPr lang="lv-LV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resursu stimulēšanai ekonomiskajā </a:t>
            </a:r>
            <a:r>
              <a:rPr lang="lv-LV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apritē</a:t>
            </a:r>
            <a:endParaRPr lang="lv-LV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lv-LV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Resursu pieejamība, iegūto derīgo resursu uzskaite</a:t>
            </a:r>
          </a:p>
          <a:p>
            <a:pPr lvl="1" algn="just"/>
            <a:r>
              <a:rPr lang="lv-LV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Drošības jautājumi – ģeoloģisko urbumu ierīkošanas tehnoloģija</a:t>
            </a:r>
            <a:endParaRPr lang="lv-LV" sz="20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lv-LV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Informācijas saglabāšana un pieejamības nodrošināšana</a:t>
            </a:r>
          </a:p>
          <a:p>
            <a:pPr lvl="1" algn="just"/>
            <a:r>
              <a:rPr lang="lv-LV" altLang="lv-LV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Riski </a:t>
            </a:r>
            <a:r>
              <a:rPr lang="lv-LV" altLang="lv-LV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resursu ilgtspējīgai un sabalansētai, un ekonomiski efektīvai izmantošanai. </a:t>
            </a:r>
            <a:endParaRPr lang="lv-LV" altLang="lv-LV" sz="20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lv-LV" altLang="lv-LV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Zemes </a:t>
            </a:r>
            <a:r>
              <a:rPr lang="lv-LV" altLang="lv-LV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dzīļu </a:t>
            </a:r>
            <a:r>
              <a:rPr lang="lv-LV" altLang="lv-LV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resursu novērtējums plānojot </a:t>
            </a:r>
            <a:r>
              <a:rPr lang="lv-LV" altLang="lv-LV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valsts ekonomiskās attīstības virzienus</a:t>
            </a:r>
            <a:r>
              <a:rPr lang="lv-LV" altLang="lv-LV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lv-LV" sz="2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lv-LV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Ilgtermiņa risinājumi</a:t>
            </a:r>
          </a:p>
          <a:p>
            <a:pPr lvl="1" algn="just"/>
            <a:r>
              <a:rPr lang="lv-LV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“Ceļa karte” reto resursu izpētei un ieguvei</a:t>
            </a:r>
          </a:p>
          <a:p>
            <a:pPr lvl="1" algn="just"/>
            <a:r>
              <a:rPr lang="lv-LV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Likumdošanas problēmas</a:t>
            </a:r>
          </a:p>
          <a:p>
            <a:pPr lvl="1" algn="just"/>
            <a:r>
              <a:rPr lang="lv-LV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Izmaiņas “biznesa” procesos – vadība, bet ne pašam sava izpēte</a:t>
            </a:r>
            <a:endParaRPr lang="lv-LV" sz="20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392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“tradicionālie resursi”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389077"/>
            <a:ext cx="8504238" cy="28481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/>
          </a:bodyPr>
          <a:lstStyle/>
          <a:p>
            <a:r>
              <a:rPr lang="lv-LV" sz="2800" dirty="0" smtClean="0"/>
              <a:t>“tradicionālo” derīgo izrakteņu atradņu izvietojums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4986" t="13264" r="3014" b="15069"/>
          <a:stretch>
            <a:fillRect/>
          </a:stretch>
        </p:blipFill>
        <p:spPr bwMode="auto">
          <a:xfrm>
            <a:off x="0" y="914400"/>
            <a:ext cx="9144000" cy="585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19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9143999" cy="5791199"/>
          </a:xfrm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203950" cy="533400"/>
          </a:xfrm>
        </p:spPr>
        <p:txBody>
          <a:bodyPr>
            <a:normAutofit fontScale="90000"/>
          </a:bodyPr>
          <a:lstStyle/>
          <a:p>
            <a:r>
              <a:rPr lang="lv-LV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“netradicionālie resursi”</a:t>
            </a:r>
            <a:endParaRPr lang="en-GB" alt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6483710-2236-40E5-BDD2-E82AB0203465}" type="slidenum">
              <a:rPr lang="en-US" altLang="en-US">
                <a:solidFill>
                  <a:schemeClr val="tx1"/>
                </a:solidFill>
              </a:rPr>
              <a:pPr/>
              <a:t>9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01" name="TextBox 9"/>
          <p:cNvSpPr txBox="1">
            <a:spLocks noChangeArrowheads="1"/>
          </p:cNvSpPr>
          <p:nvPr/>
        </p:nvSpPr>
        <p:spPr bwMode="auto">
          <a:xfrm>
            <a:off x="1187450" y="3429000"/>
            <a:ext cx="177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lv-LV" altLang="en-US" dirty="0" err="1"/>
              <a:t>Rapakivi</a:t>
            </a:r>
            <a:r>
              <a:rPr lang="lv-LV" altLang="en-US" dirty="0"/>
              <a:t> </a:t>
            </a:r>
            <a:r>
              <a:rPr lang="lv-LV" altLang="en-US" dirty="0" err="1"/>
              <a:t>granīti</a:t>
            </a:r>
            <a:endParaRPr lang="en-GB" altLang="en-US" dirty="0"/>
          </a:p>
        </p:txBody>
      </p:sp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1182688" y="4708525"/>
            <a:ext cx="115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lv-LV" altLang="en-US"/>
              <a:t>Anortozīti</a:t>
            </a:r>
            <a:endParaRPr lang="en-GB" altLang="en-US"/>
          </a:p>
        </p:txBody>
      </p:sp>
      <p:sp>
        <p:nvSpPr>
          <p:cNvPr id="4103" name="TextBox 11"/>
          <p:cNvSpPr txBox="1">
            <a:spLocks noChangeArrowheads="1"/>
          </p:cNvSpPr>
          <p:nvPr/>
        </p:nvSpPr>
        <p:spPr bwMode="auto">
          <a:xfrm>
            <a:off x="539750" y="4022725"/>
            <a:ext cx="2851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lv-LV" altLang="en-US" sz="2400" b="1"/>
              <a:t>Kurzemes plutons</a:t>
            </a:r>
            <a:endParaRPr lang="en-GB" altLang="en-US" sz="2400" b="1"/>
          </a:p>
        </p:txBody>
      </p:sp>
      <p:sp>
        <p:nvSpPr>
          <p:cNvPr id="4104" name="TextBox 12"/>
          <p:cNvSpPr txBox="1">
            <a:spLocks noChangeArrowheads="1"/>
          </p:cNvSpPr>
          <p:nvPr/>
        </p:nvSpPr>
        <p:spPr bwMode="auto">
          <a:xfrm rot="-3740612">
            <a:off x="2934494" y="3596482"/>
            <a:ext cx="2562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GB" altLang="en-US" sz="1400"/>
              <a:t>vulkanogēni sedimentāras un </a:t>
            </a:r>
            <a:endParaRPr lang="lv-LV" altLang="en-US" sz="1400"/>
          </a:p>
          <a:p>
            <a:pPr algn="ctr"/>
            <a:r>
              <a:rPr lang="en-GB" altLang="en-US" sz="1400"/>
              <a:t>sedimentāras uzbūves</a:t>
            </a:r>
            <a:endParaRPr lang="lv-LV" altLang="en-US" sz="1400"/>
          </a:p>
          <a:p>
            <a:pPr algn="ctr"/>
            <a:r>
              <a:rPr lang="lv-LV" altLang="en-US" sz="1400"/>
              <a:t>metamorfizēti ieži</a:t>
            </a:r>
            <a:endParaRPr lang="en-GB" altLang="en-US" sz="1400"/>
          </a:p>
        </p:txBody>
      </p:sp>
      <p:sp>
        <p:nvSpPr>
          <p:cNvPr id="4105" name="TextBox 13"/>
          <p:cNvSpPr txBox="1">
            <a:spLocks noChangeArrowheads="1"/>
          </p:cNvSpPr>
          <p:nvPr/>
        </p:nvSpPr>
        <p:spPr bwMode="auto">
          <a:xfrm>
            <a:off x="5435600" y="1700213"/>
            <a:ext cx="3160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lv-LV" altLang="en-US" b="1"/>
              <a:t>B</a:t>
            </a:r>
            <a:r>
              <a:rPr lang="en-GB" altLang="en-US" b="1"/>
              <a:t>āziska sastāva intrūzijas, </a:t>
            </a:r>
            <a:endParaRPr lang="lv-LV" altLang="en-US" b="1"/>
          </a:p>
          <a:p>
            <a:r>
              <a:rPr lang="en-GB" altLang="en-US" b="1"/>
              <a:t>stipri magnetizēti ieži </a:t>
            </a:r>
          </a:p>
        </p:txBody>
      </p:sp>
      <p:cxnSp>
        <p:nvCxnSpPr>
          <p:cNvPr id="4106" name="Straight Arrow Connector 15"/>
          <p:cNvCxnSpPr>
            <a:cxnSpLocks noChangeShapeType="1"/>
            <a:stCxn id="4105" idx="1"/>
          </p:cNvCxnSpPr>
          <p:nvPr/>
        </p:nvCxnSpPr>
        <p:spPr bwMode="auto">
          <a:xfrm flipH="1">
            <a:off x="4427538" y="2024063"/>
            <a:ext cx="1008062" cy="373062"/>
          </a:xfrm>
          <a:prstGeom prst="straightConnector1">
            <a:avLst/>
          </a:prstGeom>
          <a:noFill/>
          <a:ln w="1587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07" name="Straight Arrow Connector 17"/>
          <p:cNvCxnSpPr>
            <a:cxnSpLocks noChangeShapeType="1"/>
            <a:stCxn id="4105" idx="1"/>
          </p:cNvCxnSpPr>
          <p:nvPr/>
        </p:nvCxnSpPr>
        <p:spPr bwMode="auto">
          <a:xfrm flipH="1">
            <a:off x="5259388" y="2024063"/>
            <a:ext cx="176212" cy="684212"/>
          </a:xfrm>
          <a:prstGeom prst="straightConnector1">
            <a:avLst/>
          </a:prstGeom>
          <a:noFill/>
          <a:ln w="1587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08" name="Straight Arrow Connector 23"/>
          <p:cNvCxnSpPr>
            <a:cxnSpLocks noChangeShapeType="1"/>
            <a:stCxn id="4105" idx="1"/>
          </p:cNvCxnSpPr>
          <p:nvPr/>
        </p:nvCxnSpPr>
        <p:spPr bwMode="auto">
          <a:xfrm>
            <a:off x="5435600" y="2024063"/>
            <a:ext cx="136525" cy="3349625"/>
          </a:xfrm>
          <a:prstGeom prst="straightConnector1">
            <a:avLst/>
          </a:prstGeom>
          <a:noFill/>
          <a:ln w="1587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109" name="TextBox 24"/>
          <p:cNvSpPr txBox="1">
            <a:spLocks noChangeArrowheads="1"/>
          </p:cNvSpPr>
          <p:nvPr/>
        </p:nvSpPr>
        <p:spPr bwMode="auto">
          <a:xfrm rot="-4372180">
            <a:off x="5425281" y="4001294"/>
            <a:ext cx="2327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lv-LV" altLang="en-US" b="1"/>
              <a:t>Gneisi un amfibolīti</a:t>
            </a:r>
            <a:endParaRPr lang="en-GB" altLang="en-US" b="1"/>
          </a:p>
        </p:txBody>
      </p:sp>
      <p:pic>
        <p:nvPicPr>
          <p:cNvPr id="4111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021388"/>
            <a:ext cx="863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53783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801</TotalTime>
  <Words>1460</Words>
  <Application>Microsoft Office PowerPoint</Application>
  <PresentationFormat>On-screen Show (4:3)</PresentationFormat>
  <Paragraphs>140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Civic</vt:lpstr>
      <vt:lpstr>Latvijas zemes dzīļu resursu izmantošanas izaicinājumi</vt:lpstr>
      <vt:lpstr>Kalnrūpniecības pamatprincipi</vt:lpstr>
      <vt:lpstr>Latvijas ģeoloģiskās izpētes attīstības posmi</vt:lpstr>
      <vt:lpstr>Latvijas zemes dzīļu izpētes īpatnības</vt:lpstr>
      <vt:lpstr>Latvijas ģeoloģija un kalnrūpniecība</vt:lpstr>
      <vt:lpstr>Zemes dzīļu resursu izmantošanas risinājumi</vt:lpstr>
      <vt:lpstr>“tradicionālie resursi”</vt:lpstr>
      <vt:lpstr>“tradicionālo” derīgo izrakteņu atradņu izvietojums</vt:lpstr>
      <vt:lpstr>“netradicionālie resursi”</vt:lpstr>
      <vt:lpstr>“anomālijas” – faktiski izpētīti pirmie 40 m. no nepieciešamā pētījumu dziļuma 1. – 2. km. (http://www.lu.lv/fileadmin/user_upload/lu_portal/projekti/vpp/mali_latvija/visp_geol/LATVIJAS_ZEMES_DZILU_RES_1998_pdf.pdf) </vt:lpstr>
      <vt:lpstr>Atšķirīgās īpatnības</vt:lpstr>
      <vt:lpstr>“Ģeoloģiskās ekonomikas” riski</vt:lpstr>
      <vt:lpstr>Normatīvais regulējums</vt:lpstr>
      <vt:lpstr>Kāpēc Kanāda?</vt:lpstr>
      <vt:lpstr>Vai ir iespēja grozīt normatīvos aktus sabiedriska labuma gūšanas vārdā?</vt:lpstr>
      <vt:lpstr>Ģeoloģiskās izpētes algoritms Kanādā </vt:lpstr>
      <vt:lpstr>Uzdevumi</vt:lpstr>
      <vt:lpstr>Slide 18</vt:lpstr>
      <vt:lpstr>Urbšanas iekārtā Kanādā  (lai veiktu urbumu + / - 2. km dziļumā, to apkalpo 2 cilvēki)</vt:lpstr>
      <vt:lpstr>Iekārtas minerālo rūdu iegūšanai  (Cambrian koledža, Sudbury, Kanāda)</vt:lpstr>
      <vt:lpstr>Coleman šahta (Sudbury, Kanāda, lielākā platība ko aizņem virszemes būves ir atvēlēta automašīnu stāvvietai)</vt:lpstr>
      <vt:lpstr>Coleman šahtas uzbūve</vt:lpstr>
      <vt:lpstr>Coleman šahtā (apm. 1.km. dziļumā zem zemes)</vt:lpstr>
      <vt:lpstr>Coleman šahta (gaisa padeves un elektrības saimniecība)</vt:lpstr>
      <vt:lpstr>Coleman šahta (rūda un to iekļaujoši ieži)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“jūrskolas 2.0”</dc:title>
  <dc:creator>VSturis</dc:creator>
  <cp:lastModifiedBy>VSturis</cp:lastModifiedBy>
  <cp:revision>57</cp:revision>
  <dcterms:created xsi:type="dcterms:W3CDTF">2015-02-11T13:51:54Z</dcterms:created>
  <dcterms:modified xsi:type="dcterms:W3CDTF">2015-02-16T11:43:39Z</dcterms:modified>
</cp:coreProperties>
</file>